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1.xml" ContentType="application/vnd.openxmlformats-officedocument.presentationml.notesSlide+xml"/>
  <Override PartName="/ppt/comments/comment1.xml" ContentType="application/vnd.openxmlformats-officedocument.presentationml.comments+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4318" r:id="rId3"/>
    <p:sldMasterId id="2147485222" r:id="rId4"/>
    <p:sldMasterId id="2147485633" r:id="rId5"/>
    <p:sldMasterId id="2147486495" r:id="rId6"/>
    <p:sldMasterId id="2147486507" r:id="rId7"/>
    <p:sldMasterId id="2147486519" r:id="rId8"/>
    <p:sldMasterId id="2147486543" r:id="rId9"/>
    <p:sldMasterId id="2147486581" r:id="rId10"/>
    <p:sldMasterId id="2147486607" r:id="rId11"/>
    <p:sldMasterId id="2147486609" r:id="rId12"/>
    <p:sldMasterId id="2147486621" r:id="rId13"/>
    <p:sldMasterId id="2147486633" r:id="rId14"/>
    <p:sldMasterId id="2147486645" r:id="rId15"/>
    <p:sldMasterId id="2147486657" r:id="rId16"/>
  </p:sldMasterIdLst>
  <p:notesMasterIdLst>
    <p:notesMasterId r:id="rId108"/>
  </p:notesMasterIdLst>
  <p:sldIdLst>
    <p:sldId id="3798" r:id="rId17"/>
    <p:sldId id="3799" r:id="rId18"/>
    <p:sldId id="3800" r:id="rId19"/>
    <p:sldId id="3801" r:id="rId20"/>
    <p:sldId id="3802" r:id="rId21"/>
    <p:sldId id="3803" r:id="rId22"/>
    <p:sldId id="3804" r:id="rId23"/>
    <p:sldId id="3805" r:id="rId24"/>
    <p:sldId id="3806" r:id="rId25"/>
    <p:sldId id="3807" r:id="rId26"/>
    <p:sldId id="3808" r:id="rId27"/>
    <p:sldId id="3809" r:id="rId28"/>
    <p:sldId id="3810" r:id="rId29"/>
    <p:sldId id="3811" r:id="rId30"/>
    <p:sldId id="3812" r:id="rId31"/>
    <p:sldId id="3813" r:id="rId32"/>
    <p:sldId id="3825" r:id="rId33"/>
    <p:sldId id="3826" r:id="rId34"/>
    <p:sldId id="3827" r:id="rId35"/>
    <p:sldId id="3828" r:id="rId36"/>
    <p:sldId id="3829" r:id="rId37"/>
    <p:sldId id="3830" r:id="rId38"/>
    <p:sldId id="3831" r:id="rId39"/>
    <p:sldId id="3832" r:id="rId40"/>
    <p:sldId id="384" r:id="rId41"/>
    <p:sldId id="3596" r:id="rId42"/>
    <p:sldId id="3552" r:id="rId43"/>
    <p:sldId id="3553" r:id="rId44"/>
    <p:sldId id="3554" r:id="rId45"/>
    <p:sldId id="3594" r:id="rId46"/>
    <p:sldId id="3690" r:id="rId47"/>
    <p:sldId id="3794" r:id="rId48"/>
    <p:sldId id="3789" r:id="rId49"/>
    <p:sldId id="3461" r:id="rId50"/>
    <p:sldId id="3462" r:id="rId51"/>
    <p:sldId id="3463" r:id="rId52"/>
    <p:sldId id="3797" r:id="rId53"/>
    <p:sldId id="3770" r:id="rId54"/>
    <p:sldId id="3769" r:id="rId55"/>
    <p:sldId id="385" r:id="rId56"/>
    <p:sldId id="3771" r:id="rId57"/>
    <p:sldId id="3792" r:id="rId58"/>
    <p:sldId id="3778" r:id="rId59"/>
    <p:sldId id="3455" r:id="rId60"/>
    <p:sldId id="3780" r:id="rId61"/>
    <p:sldId id="3781" r:id="rId62"/>
    <p:sldId id="3782" r:id="rId63"/>
    <p:sldId id="309" r:id="rId64"/>
    <p:sldId id="312" r:id="rId65"/>
    <p:sldId id="3779" r:id="rId66"/>
    <p:sldId id="3457" r:id="rId67"/>
    <p:sldId id="3458" r:id="rId68"/>
    <p:sldId id="3772" r:id="rId69"/>
    <p:sldId id="3773" r:id="rId70"/>
    <p:sldId id="3774" r:id="rId71"/>
    <p:sldId id="3775" r:id="rId72"/>
    <p:sldId id="3791" r:id="rId73"/>
    <p:sldId id="3787" r:id="rId74"/>
    <p:sldId id="1728" r:id="rId75"/>
    <p:sldId id="3451" r:id="rId76"/>
    <p:sldId id="3452" r:id="rId77"/>
    <p:sldId id="3453" r:id="rId78"/>
    <p:sldId id="3713" r:id="rId79"/>
    <p:sldId id="3715" r:id="rId80"/>
    <p:sldId id="386" r:id="rId81"/>
    <p:sldId id="3786" r:id="rId82"/>
    <p:sldId id="3601" r:id="rId83"/>
    <p:sldId id="3785" r:id="rId84"/>
    <p:sldId id="3602" r:id="rId85"/>
    <p:sldId id="3603" r:id="rId86"/>
    <p:sldId id="3788" r:id="rId87"/>
    <p:sldId id="3784" r:id="rId88"/>
    <p:sldId id="3604" r:id="rId89"/>
    <p:sldId id="3570" r:id="rId90"/>
    <p:sldId id="3783" r:id="rId91"/>
    <p:sldId id="3571" r:id="rId92"/>
    <p:sldId id="3572" r:id="rId93"/>
    <p:sldId id="3776" r:id="rId94"/>
    <p:sldId id="3763" r:id="rId95"/>
    <p:sldId id="3764" r:id="rId96"/>
    <p:sldId id="3765" r:id="rId97"/>
    <p:sldId id="3833" r:id="rId98"/>
    <p:sldId id="262" r:id="rId99"/>
    <p:sldId id="397" r:id="rId100"/>
    <p:sldId id="398" r:id="rId101"/>
    <p:sldId id="399" r:id="rId102"/>
    <p:sldId id="3795" r:id="rId103"/>
    <p:sldId id="400" r:id="rId104"/>
    <p:sldId id="3790" r:id="rId105"/>
    <p:sldId id="3606" r:id="rId106"/>
    <p:sldId id="3607" r:id="rId10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B8593C9-2934-294E-BCE8-93A020435AFA}">
          <p14:sldIdLst>
            <p14:sldId id="3798"/>
            <p14:sldId id="3799"/>
            <p14:sldId id="3800"/>
            <p14:sldId id="3801"/>
            <p14:sldId id="3802"/>
            <p14:sldId id="3803"/>
            <p14:sldId id="3804"/>
            <p14:sldId id="3805"/>
            <p14:sldId id="3806"/>
            <p14:sldId id="3807"/>
            <p14:sldId id="3808"/>
            <p14:sldId id="3809"/>
            <p14:sldId id="3810"/>
            <p14:sldId id="3811"/>
            <p14:sldId id="3812"/>
            <p14:sldId id="3813"/>
            <p14:sldId id="3825"/>
            <p14:sldId id="3826"/>
            <p14:sldId id="3827"/>
            <p14:sldId id="3828"/>
            <p14:sldId id="3829"/>
            <p14:sldId id="3830"/>
            <p14:sldId id="3831"/>
            <p14:sldId id="3832"/>
          </p14:sldIdLst>
        </p14:section>
        <p14:section name="Chapters" id="{002AD2B1-1176-6E40-A0AF-E075E83C35AC}">
          <p14:sldIdLst>
            <p14:sldId id="384"/>
            <p14:sldId id="3596"/>
            <p14:sldId id="3552"/>
            <p14:sldId id="3553"/>
            <p14:sldId id="3554"/>
            <p14:sldId id="3594"/>
            <p14:sldId id="3690"/>
            <p14:sldId id="3794"/>
            <p14:sldId id="3789"/>
            <p14:sldId id="3461"/>
            <p14:sldId id="3462"/>
            <p14:sldId id="3463"/>
            <p14:sldId id="3797"/>
            <p14:sldId id="3770"/>
            <p14:sldId id="3769"/>
            <p14:sldId id="385"/>
            <p14:sldId id="3771"/>
            <p14:sldId id="3792"/>
            <p14:sldId id="3778"/>
            <p14:sldId id="3455"/>
            <p14:sldId id="3780"/>
            <p14:sldId id="3781"/>
            <p14:sldId id="3782"/>
            <p14:sldId id="309"/>
            <p14:sldId id="312"/>
            <p14:sldId id="3779"/>
            <p14:sldId id="3457"/>
            <p14:sldId id="3458"/>
            <p14:sldId id="3772"/>
            <p14:sldId id="3773"/>
            <p14:sldId id="3774"/>
            <p14:sldId id="3775"/>
            <p14:sldId id="3791"/>
            <p14:sldId id="3787"/>
            <p14:sldId id="1728"/>
            <p14:sldId id="3451"/>
            <p14:sldId id="3452"/>
            <p14:sldId id="3453"/>
            <p14:sldId id="3713"/>
            <p14:sldId id="3715"/>
            <p14:sldId id="386"/>
            <p14:sldId id="3786"/>
            <p14:sldId id="3601"/>
            <p14:sldId id="3785"/>
            <p14:sldId id="3602"/>
            <p14:sldId id="3603"/>
            <p14:sldId id="3788"/>
            <p14:sldId id="3784"/>
            <p14:sldId id="3604"/>
            <p14:sldId id="3570"/>
            <p14:sldId id="3783"/>
            <p14:sldId id="3571"/>
            <p14:sldId id="3572"/>
          </p14:sldIdLst>
        </p14:section>
        <p14:section name="Conclusion" id="{A6235BBE-B729-EB43-BE7E-FD2A03235998}">
          <p14:sldIdLst>
            <p14:sldId id="3776"/>
            <p14:sldId id="3763"/>
            <p14:sldId id="3764"/>
            <p14:sldId id="3765"/>
            <p14:sldId id="3833"/>
            <p14:sldId id="262"/>
            <p14:sldId id="397"/>
            <p14:sldId id="398"/>
            <p14:sldId id="399"/>
            <p14:sldId id="3795"/>
            <p14:sldId id="400"/>
            <p14:sldId id="3790"/>
            <p14:sldId id="3606"/>
            <p14:sldId id="36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65D71"/>
    <a:srgbClr val="9F1D1D"/>
    <a:srgbClr val="FCF1DD"/>
    <a:srgbClr val="0D5E1D"/>
    <a:srgbClr val="062B0D"/>
    <a:srgbClr val="FBE0FF"/>
    <a:srgbClr val="00000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3"/>
    <p:restoredTop sz="87975"/>
  </p:normalViewPr>
  <p:slideViewPr>
    <p:cSldViewPr>
      <p:cViewPr varScale="1">
        <p:scale>
          <a:sx n="79" d="100"/>
          <a:sy n="79" d="100"/>
        </p:scale>
        <p:origin x="208" y="1280"/>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90" d="100"/>
        <a:sy n="90" d="100"/>
      </p:scale>
      <p:origin x="0" y="43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tableStyles" Target="tableStyle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notesMaster" Target="notesMasters/notesMaster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commentAuthors" Target="commentAuthor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4T08:37:15.740" idx="1">
    <p:pos x="3939" y="-1779"/>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what happens when we actually do this?</a:t>
            </a:r>
            <a:endParaRPr lang="en-US" b="0" dirty="0"/>
          </a:p>
        </p:txBody>
      </p:sp>
    </p:spTree>
    <p:extLst>
      <p:ext uri="{BB962C8B-B14F-4D97-AF65-F5344CB8AC3E}">
        <p14:creationId xmlns:p14="http://schemas.microsoft.com/office/powerpoint/2010/main" val="18810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555306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are reaching the end of our study of Paul’s letters with only 2 Timothy left.</a:t>
            </a:r>
            <a:endParaRPr lang="en-US" b="0" dirty="0"/>
          </a:p>
          <a:p>
            <a:pPr>
              <a:defRPr/>
            </a:pPr>
            <a:endParaRPr lang="en-US" b="0" dirty="0"/>
          </a:p>
          <a:p>
            <a:pPr>
              <a:defRPr/>
            </a:pPr>
            <a:r>
              <a:rPr lang="en-US" b="0" dirty="0"/>
              <a:t>——————————</a:t>
            </a:r>
          </a:p>
          <a:p>
            <a:pPr>
              <a:defRPr/>
            </a:pPr>
            <a:endParaRPr lang="en-US" b="0" dirty="0"/>
          </a:p>
          <a:p>
            <a:pPr>
              <a:defRPr/>
            </a:pPr>
            <a:r>
              <a:rPr lang="en-US" b="0" dirty="0"/>
              <a:t>Observations about chronology:</a:t>
            </a:r>
          </a:p>
          <a:p>
            <a:pPr marL="228600" indent="-228600">
              <a:buFontTx/>
              <a:buAutoNum type="arabicPeriod"/>
              <a:defRPr/>
            </a:pPr>
            <a:r>
              <a:rPr lang="en-US" b="0" dirty="0"/>
              <a:t>Gospels not written first but throughout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81873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28432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And 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420395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a:t>
            </a:fld>
            <a:endParaRPr lang="en-US" dirty="0"/>
          </a:p>
        </p:txBody>
      </p:sp>
    </p:spTree>
    <p:extLst>
      <p:ext uri="{BB962C8B-B14F-4D97-AF65-F5344CB8AC3E}">
        <p14:creationId xmlns:p14="http://schemas.microsoft.com/office/powerpoint/2010/main" val="55496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31</a:t>
            </a:fld>
            <a:endParaRPr lang="en-US" dirty="0"/>
          </a:p>
        </p:txBody>
      </p:sp>
    </p:spTree>
    <p:extLst>
      <p:ext uri="{BB962C8B-B14F-4D97-AF65-F5344CB8AC3E}">
        <p14:creationId xmlns:p14="http://schemas.microsoft.com/office/powerpoint/2010/main" val="4246509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CAE08A-74ED-2F44-A0D9-E6E53E40FDBE}"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ea typeface="ＭＳ Ｐゴシック" charset="0"/>
                <a:cs typeface="ＭＳ Ｐゴシック" charset="0"/>
              </a:rPr>
              <a:t>Having seen the structure, it is vital that the dynamics be understood.</a:t>
            </a:r>
          </a:p>
        </p:txBody>
      </p:sp>
    </p:spTree>
    <p:extLst>
      <p:ext uri="{BB962C8B-B14F-4D97-AF65-F5344CB8AC3E}">
        <p14:creationId xmlns:p14="http://schemas.microsoft.com/office/powerpoint/2010/main" val="1312037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926858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59998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pPr>
                <a:defRPr/>
              </a:pPr>
              <a:t>49</a:t>
            </a:fld>
            <a:endParaRPr lang="en-US"/>
          </a:p>
        </p:txBody>
      </p:sp>
    </p:spTree>
    <p:extLst>
      <p:ext uri="{BB962C8B-B14F-4D97-AF65-F5344CB8AC3E}">
        <p14:creationId xmlns:p14="http://schemas.microsoft.com/office/powerpoint/2010/main" val="225606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2811614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1354183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4034308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4291110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274136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what's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89</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91</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Preaching (np)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Paul’s letter to Titus tells us that a key proper response to false teaching is our </a:t>
            </a:r>
            <a:r>
              <a:rPr lang="en-US" sz="1200" b="0" i="1" kern="1200" dirty="0">
                <a:solidFill>
                  <a:schemeClr val="tx1"/>
                </a:solidFill>
                <a:effectLst/>
                <a:latin typeface="Arial" panose="020B0604020202020204" pitchFamily="34" charset="0"/>
                <a:ea typeface="ＭＳ Ｐゴシック" charset="-128"/>
                <a:cs typeface="ＭＳ Ｐゴシック" charset="-128"/>
              </a:rPr>
              <a:t>conduct</a:t>
            </a:r>
            <a:r>
              <a:rPr lang="en-US" sz="1200" b="0" i="0" kern="1200" dirty="0">
                <a:solidFill>
                  <a:schemeClr val="tx1"/>
                </a:solidFill>
                <a:effectLst/>
                <a:latin typeface="Arial" panose="020B0604020202020204" pitchFamily="34" charset="0"/>
                <a:ea typeface="ＭＳ Ｐゴシック" charset="-128"/>
                <a:cs typeface="ＭＳ Ｐゴシック" charset="-128"/>
              </a:rPr>
              <a:t>—</a:t>
            </a:r>
            <a:r>
              <a:rPr lang="en-SG" b="0" dirty="0">
                <a:effectLst/>
              </a:rPr>
              <a:t> </a:t>
            </a:r>
            <a:endParaRPr lang="en-US" b="0" dirty="0"/>
          </a:p>
        </p:txBody>
      </p:sp>
    </p:spTree>
    <p:extLst>
      <p:ext uri="{BB962C8B-B14F-4D97-AF65-F5344CB8AC3E}">
        <p14:creationId xmlns:p14="http://schemas.microsoft.com/office/powerpoint/2010/main" val="306447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Specifically, Paul says that our good conduct helps us fight those opposed to the gospel.</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9</a:t>
            </a:fld>
            <a:endParaRPr lang="en-US" dirty="0"/>
          </a:p>
        </p:txBody>
      </p:sp>
    </p:spTree>
    <p:extLst>
      <p:ext uri="{BB962C8B-B14F-4D97-AF65-F5344CB8AC3E}">
        <p14:creationId xmlns:p14="http://schemas.microsoft.com/office/powerpoint/2010/main" val="181526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pPr>
                <a:defRPr/>
              </a:pPr>
              <a:t>‹#›</a:t>
            </a:fld>
            <a:endParaRPr lang="en-US"/>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56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5527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4146550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90383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8956234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2/4/22</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3038488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2/4/22</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2586366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2/4/22</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452394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2/4/22</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2135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2/4/22</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179248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pPr>
                <a:defRPr/>
              </a:pPr>
              <a:t>‹#›</a:t>
            </a:fld>
            <a:endParaRPr lang="en-US"/>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2/4/22</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145399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90351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98862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47782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pPr>
                <a:defRPr/>
              </a:pPr>
              <a:t>‹#›</a:t>
            </a:fld>
            <a:endParaRPr lang="en-US"/>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pPr>
                <a:defRPr/>
              </a:pPr>
              <a:t>‹#›</a:t>
            </a:fld>
            <a:endParaRPr lang="en-US"/>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pPr>
                <a:defRPr/>
              </a:pPr>
              <a:t>‹#›</a:t>
            </a:fld>
            <a:endParaRPr lang="en-US"/>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42192419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5950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661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pPr>
                <a:defRPr/>
              </a:pPr>
              <a:t>‹#›</a:t>
            </a:fld>
            <a:endParaRPr lang="en-US"/>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7922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97440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32368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4787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2946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14267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0333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55665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537386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9149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pPr>
                <a:defRPr/>
              </a:pPr>
              <a:t>‹#›</a:t>
            </a:fld>
            <a:endParaRPr lang="en-US"/>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4520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838804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63134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08503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19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09214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202309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4157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18558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3898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pPr>
                <a:defRPr/>
              </a:pPr>
              <a:t>‹#›</a:t>
            </a:fld>
            <a:endParaRPr lang="en-US"/>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7866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pPr>
                <a:defRPr/>
              </a:pPr>
              <a:t>‹#›</a:t>
            </a:fld>
            <a:endParaRPr lang="en-US"/>
          </a:p>
        </p:txBody>
      </p:sp>
    </p:spTree>
    <p:extLst>
      <p:ext uri="{BB962C8B-B14F-4D97-AF65-F5344CB8AC3E}">
        <p14:creationId xmlns:p14="http://schemas.microsoft.com/office/powerpoint/2010/main" val="405497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pPr>
                <a:defRPr/>
              </a:pPr>
              <a:t>‹#›</a:t>
            </a:fld>
            <a:endParaRPr lang="en-US"/>
          </a:p>
        </p:txBody>
      </p:sp>
    </p:spTree>
    <p:extLst>
      <p:ext uri="{BB962C8B-B14F-4D97-AF65-F5344CB8AC3E}">
        <p14:creationId xmlns:p14="http://schemas.microsoft.com/office/powerpoint/2010/main" val="154413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pPr>
                <a:defRPr/>
              </a:pPr>
              <a:t>‹#›</a:t>
            </a:fld>
            <a:endParaRPr lang="en-US"/>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pPr>
                <a:defRPr/>
              </a:pPr>
              <a:t>‹#›</a:t>
            </a:fld>
            <a:endParaRPr lang="en-US"/>
          </a:p>
        </p:txBody>
      </p:sp>
    </p:spTree>
    <p:extLst>
      <p:ext uri="{BB962C8B-B14F-4D97-AF65-F5344CB8AC3E}">
        <p14:creationId xmlns:p14="http://schemas.microsoft.com/office/powerpoint/2010/main" val="293034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pPr>
                <a:defRPr/>
              </a:pPr>
              <a:t>‹#›</a:t>
            </a:fld>
            <a:endParaRPr lang="en-US"/>
          </a:p>
        </p:txBody>
      </p:sp>
    </p:spTree>
    <p:extLst>
      <p:ext uri="{BB962C8B-B14F-4D97-AF65-F5344CB8AC3E}">
        <p14:creationId xmlns:p14="http://schemas.microsoft.com/office/powerpoint/2010/main" val="144731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pPr>
                <a:defRPr/>
              </a:pPr>
              <a:t>‹#›</a:t>
            </a:fld>
            <a:endParaRPr lang="en-US"/>
          </a:p>
        </p:txBody>
      </p:sp>
    </p:spTree>
    <p:extLst>
      <p:ext uri="{BB962C8B-B14F-4D97-AF65-F5344CB8AC3E}">
        <p14:creationId xmlns:p14="http://schemas.microsoft.com/office/powerpoint/2010/main" val="189240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pPr>
                <a:defRPr/>
              </a:pPr>
              <a:t>‹#›</a:t>
            </a:fld>
            <a:endParaRPr lang="en-US"/>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2/4/22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2/4/22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2/4/22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pPr>
                <a:defRPr/>
              </a:pPr>
              <a:t>‹#›</a:t>
            </a:fld>
            <a:endParaRPr lang="en-US"/>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2/4/22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2/4/22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2/4/22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9774560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8070699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3427858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9425185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8937834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pPr>
                <a:defRPr/>
              </a:pPr>
              <a:t>‹#›</a:t>
            </a:fld>
            <a:endParaRPr lang="en-US"/>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9630308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4027098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33897544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7939242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201937648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23535830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77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pPr>
                <a:defRPr/>
              </a:pPr>
              <a:t>‹#›</a:t>
            </a:fld>
            <a:endParaRPr lang="en-US"/>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475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2620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626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pPr>
                <a:defRPr/>
              </a:pPr>
              <a:t>‹#›</a:t>
            </a:fld>
            <a:endParaRPr lang="en-US"/>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206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565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738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969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469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803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4064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1878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38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47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pPr>
                <a:defRPr/>
              </a:pPr>
              <a:t>‹#›</a:t>
            </a:fld>
            <a:endParaRPr lang="en-US"/>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4993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23027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629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4493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35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792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244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27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6161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97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pPr>
                <a:defRPr/>
              </a:pPr>
              <a:t>‹#›</a:t>
            </a:fld>
            <a:endParaRPr lang="en-US"/>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70552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2232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43818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41078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7282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7609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92636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343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7453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1881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2/4/22</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1035138105"/>
      </p:ext>
    </p:extLst>
  </p:cSld>
  <p:clrMap bg1="lt1" tx1="dk1" bg2="lt2" tx2="dk2" accent1="accent1" accent2="accent2" accent3="accent3" accent4="accent4" accent5="accent5" accent6="accent6" hlink="hlink" folHlink="folHlink"/>
  <p:sldLayoutIdLst>
    <p:sldLayoutId id="214748660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2/4/22</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2/4/22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2/4/22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192634"/>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5870589"/>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 id="2147486669" r:id="rId12"/>
    <p:sldLayoutId id="21474866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3CE58C5-D561-D649-B032-20231C965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439461"/>
      </p:ext>
    </p:extLst>
  </p:cSld>
  <p:clrMap bg1="lt1" tx1="dk1" bg2="lt2" tx2="dk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7231271"/>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hemeOverride" Target="../theme/themeOverr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5.xml"/><Relationship Id="rId1" Type="http://schemas.openxmlformats.org/officeDocument/2006/relationships/themeOverride" Target="../theme/themeOverride7.xml"/><Relationship Id="rId5" Type="http://schemas.openxmlformats.org/officeDocument/2006/relationships/image" Target="../media/image44.jpg"/><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9.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5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926134"/>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900098" name="Rectangle 2"/>
          <p:cNvSpPr>
            <a:spLocks noGrp="1" noChangeArrowheads="1"/>
          </p:cNvSpPr>
          <p:nvPr>
            <p:ph type="ctrTitle"/>
          </p:nvPr>
        </p:nvSpPr>
        <p:spPr>
          <a:xfrm>
            <a:off x="0" y="1423514"/>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Reputable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Reputable </a:t>
            </a: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takes many good deeds to build a good reputation, and only one bad one to lose it.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391831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Reputation</a:t>
            </a: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The way to gain a good reputation is to endeavor to be what you desire to appear.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—Socrates</a:t>
            </a:r>
          </a:p>
        </p:txBody>
      </p:sp>
    </p:spTree>
    <p:extLst>
      <p:ext uri="{BB962C8B-B14F-4D97-AF65-F5344CB8AC3E}">
        <p14:creationId xmlns:p14="http://schemas.microsoft.com/office/powerpoint/2010/main" val="3521979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ＭＳ Ｐゴシック" charset="0"/>
              </a:rPr>
              <a:t>Key Word / Verse</a:t>
            </a:r>
          </a:p>
        </p:txBody>
      </p:sp>
      <p:sp>
        <p:nvSpPr>
          <p:cNvPr id="292866" name="Text Box 96"/>
          <p:cNvSpPr txBox="1">
            <a:spLocks noChangeArrowheads="1"/>
          </p:cNvSpPr>
          <p:nvPr/>
        </p:nvSpPr>
        <p:spPr bwMode="auto">
          <a:xfrm>
            <a:off x="3625850" y="1143000"/>
            <a:ext cx="1852613" cy="955675"/>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2ED24"/>
                </a:solidFill>
                <a:effectLst/>
                <a:uLnTx/>
                <a:uFillTx/>
                <a:latin typeface="Arial" charset="0"/>
                <a:ea typeface="SimSun" charset="0"/>
                <a:cs typeface="SimSun" charset="0"/>
              </a:rPr>
              <a:t>Key Word</a:t>
            </a:r>
            <a:endParaRPr kumimoji="0" lang="en-US" altLang="zh-CN" sz="2800" b="1" i="0" u="none" strike="noStrike" kern="1200" cap="none" spc="0" normalizeH="0" baseline="0" noProof="0">
              <a:ln>
                <a:noFill/>
              </a:ln>
              <a:solidFill>
                <a:srgbClr val="F2ED24"/>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2ED24"/>
                </a:solidFill>
                <a:effectLst/>
                <a:uLnTx/>
                <a:uFillTx/>
                <a:latin typeface="Arial" charset="0"/>
                <a:ea typeface="SimSun" charset="0"/>
                <a:cs typeface="SimSun" charset="0"/>
              </a:rPr>
              <a:t>Conduct </a:t>
            </a:r>
          </a:p>
        </p:txBody>
      </p:sp>
      <p:sp>
        <p:nvSpPr>
          <p:cNvPr id="13409" name="Text Box 97"/>
          <p:cNvSpPr txBox="1">
            <a:spLocks noChangeArrowheads="1"/>
          </p:cNvSpPr>
          <p:nvPr/>
        </p:nvSpPr>
        <p:spPr bwMode="auto">
          <a:xfrm>
            <a:off x="990600" y="2667000"/>
            <a:ext cx="7086600" cy="351790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"This is a trustworthy saying.  And I want you to stress these things, so that those who have trusted in God may be careful to devote themselves to doing what is good.  </a:t>
            </a:r>
            <a:r>
              <a:rPr kumimoji="0" lang="en-US" altLang="zh-CN" sz="2800" b="1" i="0" u="none" strike="noStrike" kern="1200" cap="none" spc="0" normalizeH="0" baseline="0" noProof="0" dirty="0">
                <a:ln>
                  <a:noFill/>
                </a:ln>
                <a:solidFill>
                  <a:srgbClr val="FFFF00"/>
                </a:solidFill>
                <a:effectLst/>
                <a:uLnTx/>
                <a:uFillTx/>
                <a:latin typeface="Arial" charset="0"/>
                <a:ea typeface="SimSun" pitchFamily="2" charset="-122"/>
                <a:cs typeface="SimSun" pitchFamily="2" charset="-122"/>
              </a:rPr>
              <a:t>These things are excellent and profitable for everyone</a:t>
            </a:r>
            <a:r>
              <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 (Titus 3:8). </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
        <p:nvSpPr>
          <p:cNvPr id="292869"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241</a:t>
            </a: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442242"/>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How’s your reputation? Are you known by unbelievers as a follower of Jesus?</a:t>
            </a: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Do you wish everyone in this church had the same reputation that you have?</a:t>
            </a: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How well does your reputation show the love of the Lord Jesus?</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en-US" sz="3600" b="1" dirty="0">
                <a:solidFill>
                  <a:prstClr val="white"/>
                </a:solidFill>
                <a:latin typeface="Arial" panose="020B0604020202020204" pitchFamily="34" charset="0"/>
                <a:ea typeface="Times New Roman" panose="02020603050405020304" pitchFamily="18" charset="0"/>
              </a:rPr>
              <a:t>Character is who you really are. Reputation is who others think you are.</a:t>
            </a: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1796553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May 57-</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Trials</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Expansion</a:t>
            </a: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Feb 60-</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Aut</a:t>
            </a: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67-</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Spr</a:t>
            </a: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62-</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NT Overview (Paul</a:t>
            </a:r>
            <a:r>
              <a:rPr lang="fr-FR"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a:t>
            </a:r>
            <a:r>
              <a:rPr lang="en-US"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s Letters)</a:t>
            </a:r>
            <a:endPar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Thess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Thess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Cor</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Cor</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Romans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Eph</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Col</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Philem</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Phil</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Tim</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Titus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Tim</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Matt</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Luke</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John</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Mark</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Acts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Gospels &amp; Acts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Pauline Epistles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Pauline</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panose="020B0604020202020204" pitchFamily="34"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Arial" panose="020B0604020202020204" pitchFamily="34"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Arial" panose="020B0604020202020204" pitchFamily="34"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Arial" panose="020B0604020202020204" pitchFamily="34"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Summer 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Journeys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1234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Imprisonments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946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49488" y="346646"/>
            <a:ext cx="3682752" cy="706090"/>
          </a:xfrm>
        </p:spPr>
        <p:txBody>
          <a:bodyPr rtlCol="0">
            <a:normAutofit fontScale="90000"/>
          </a:bodyPr>
          <a:lstStyle/>
          <a:p>
            <a:pPr eaLnBrk="1" fontAlgn="auto" hangingPunct="1">
              <a:spcAft>
                <a:spcPts val="0"/>
              </a:spcAft>
              <a:defRPr/>
            </a:pPr>
            <a:r>
              <a:rPr lang="en-US" b="1" dirty="0">
                <a:solidFill>
                  <a:schemeClr val="bg1"/>
                </a:solidFill>
                <a:effectLst>
                  <a:glow rad="203200">
                    <a:srgbClr val="000099"/>
                  </a:glow>
                </a:effectLst>
                <a:ea typeface="+mj-ea"/>
                <a:cs typeface="+mj-cs"/>
              </a:rPr>
              <a:t>GRACE</a:t>
            </a: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j-ea"/>
                <a:cs typeface="+mj-cs"/>
              </a:rPr>
              <a:t>Paul’s post-Acts journeys</a:t>
            </a: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t>Sound Doctrine</a:t>
            </a:r>
            <a:b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br>
            <a: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t>––––––</a:t>
            </a:r>
            <a:b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br>
            <a: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t>Healthy Teaching</a:t>
            </a: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j-ea"/>
                <a:cs typeface="+mj-cs"/>
              </a:rPr>
              <a:t>Ephesus</a:t>
            </a: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Calibri" charset="0"/>
                <a:ea typeface="ＭＳ Ｐゴシック" charset="0"/>
              </a:rPr>
              <a:t>Island of Crete</a:t>
            </a: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j-ea"/>
                <a:cs typeface="+mj-cs"/>
              </a:rPr>
              <a:t>Letter to Titus</a:t>
            </a: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Calibri"/>
                <a:ea typeface="+mj-ea"/>
                <a:cs typeface="+mj-cs"/>
              </a:rPr>
              <a:t>False Teacher</a:t>
            </a:r>
          </a:p>
        </p:txBody>
      </p:sp>
      <p:sp>
        <p:nvSpPr>
          <p:cNvPr id="11" name="Text Box 97"/>
          <p:cNvSpPr txBox="1">
            <a:spLocks noChangeArrowheads="1"/>
          </p:cNvSpPr>
          <p:nvPr/>
        </p:nvSpPr>
        <p:spPr bwMode="auto">
          <a:xfrm>
            <a:off x="5580063" y="836613"/>
            <a:ext cx="3563937" cy="267811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"For this reason I left you in Crete, that you would set in order what remains and appoint elders in every city as I directed you" (Titus 1:5 </a:t>
            </a:r>
            <a:r>
              <a:rPr kumimoji="0" lang="en-US" altLang="zh-CN" sz="20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NAU</a:t>
            </a:r>
            <a:r>
              <a:rPr kumimoji="0" lang="en-US" altLang="zh-CN" sz="24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 </a:t>
            </a: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5148264"/>
            <a:ext cx="9144000" cy="1704974"/>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Pastor </a:t>
            </a:r>
            <a:r>
              <a:rPr lang="en-US" sz="4000" b="1" dirty="0" err="1">
                <a:effectLst>
                  <a:glow rad="127000">
                    <a:schemeClr val="tx1"/>
                  </a:glow>
                </a:effectLst>
                <a:latin typeface="Arial" charset="0"/>
                <a:ea typeface="ＭＳ Ｐゴシック" charset="0"/>
                <a:cs typeface="ＭＳ Ｐゴシック" charset="0"/>
              </a:rPr>
              <a:t>Jarrid</a:t>
            </a:r>
            <a:r>
              <a:rPr lang="en-US" sz="4000" b="1" dirty="0">
                <a:effectLst>
                  <a:glow rad="127000">
                    <a:schemeClr val="tx1"/>
                  </a:glow>
                </a:effectLst>
                <a:latin typeface="Arial" charset="0"/>
                <a:ea typeface="ＭＳ Ｐゴシック" charset="0"/>
                <a:cs typeface="ＭＳ Ｐゴシック" charset="0"/>
              </a:rPr>
              <a:t> Wilson</a:t>
            </a:r>
            <a:br>
              <a:rPr lang="en-US" sz="4000" b="1" dirty="0">
                <a:effectLst>
                  <a:glow rad="127000">
                    <a:schemeClr val="tx1"/>
                  </a:glow>
                </a:effectLst>
                <a:latin typeface="Arial" charset="0"/>
                <a:ea typeface="ＭＳ Ｐゴシック" charset="0"/>
                <a:cs typeface="ＭＳ Ｐゴシック" charset="0"/>
              </a:rPr>
            </a:br>
            <a:r>
              <a:rPr lang="en-SG" sz="4000" b="1" dirty="0">
                <a:effectLst>
                  <a:glow rad="127000">
                    <a:schemeClr val="tx1"/>
                  </a:glow>
                </a:effectLst>
                <a:latin typeface="Arial" charset="0"/>
                <a:ea typeface="ＭＳ Ｐゴシック" charset="0"/>
              </a:rPr>
              <a:t>Harvest Christian Fellowship Riverside, Calif</a:t>
            </a:r>
            <a:endParaRPr lang="en-US" sz="40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644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Crete was beautiful but had a poor reputation</a:t>
            </a: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ways in Titus…</a:t>
            </a: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Chapter 1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FFFFFF"/>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1:1-4</a:t>
                </a: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1:5-16</a:t>
                </a: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48" y="3940"/>
                <a:ext cx="2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2:1-2</a:t>
                </a: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2:6-8</a:t>
                </a: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2:9-10</a:t>
                </a: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2:11-15</a:t>
                </a: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3:1-2</a:t>
                </a: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3:3-8</a:t>
                </a: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3:9-11</a:t>
                </a: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Relates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3:12-15</a:t>
                </a: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42185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1</a:t>
            </a:r>
          </a:p>
        </p:txBody>
      </p:sp>
    </p:spTree>
    <p:extLst>
      <p:ext uri="{BB962C8B-B14F-4D97-AF65-F5344CB8AC3E}">
        <p14:creationId xmlns:p14="http://schemas.microsoft.com/office/powerpoint/2010/main" val="284291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 (NLT)</a:t>
            </a:r>
          </a:p>
        </p:txBody>
      </p:sp>
      <p:sp>
        <p:nvSpPr>
          <p:cNvPr id="5" name="Rectangle 4"/>
          <p:cNvSpPr/>
          <p:nvPr/>
        </p:nvSpPr>
        <p:spPr>
          <a:xfrm>
            <a:off x="0" y="516045"/>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This letter is from Paul, a slave of God and an apostle of Jesus Christ. I have been sent to proclaim faith to those God has chosen and to teach them to know the truth that shows them how to live godly lives.</a:t>
            </a:r>
          </a:p>
        </p:txBody>
      </p:sp>
    </p:spTree>
    <p:extLst>
      <p:ext uri="{BB962C8B-B14F-4D97-AF65-F5344CB8AC3E}">
        <p14:creationId xmlns:p14="http://schemas.microsoft.com/office/powerpoint/2010/main" val="218569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1:5-6  (NLT)</a:t>
            </a:r>
          </a:p>
        </p:txBody>
      </p:sp>
      <p:sp>
        <p:nvSpPr>
          <p:cNvPr id="5" name="Rectangle 4"/>
          <p:cNvSpPr/>
          <p:nvPr/>
        </p:nvSpPr>
        <p:spPr>
          <a:xfrm>
            <a:off x="3058886" y="282511"/>
            <a:ext cx="6083085" cy="550920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5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I left you on the island of Crete so you could complete our work there and appoint elders in each town as I instructed you.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6 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An elder must live a blameless life. He must be faithful to his wife, and his children must be believers who don’t have a reputation for being wild or rebellious.</a:t>
            </a:r>
          </a:p>
        </p:txBody>
      </p:sp>
    </p:spTree>
    <p:extLst>
      <p:ext uri="{BB962C8B-B14F-4D97-AF65-F5344CB8AC3E}">
        <p14:creationId xmlns:p14="http://schemas.microsoft.com/office/powerpoint/2010/main" val="3064641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1140266"/>
            <a:ext cx="5769428"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7 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 church leader  is a manager of God’s household, so he must live a blameless life. He must not be arrogant or quick-tempered; he must not be a heavy drinker, violent, or dishonest with money.</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1:7 (NLT)</a:t>
            </a:r>
          </a:p>
        </p:txBody>
      </p:sp>
    </p:spTree>
    <p:extLst>
      <p:ext uri="{BB962C8B-B14F-4D97-AF65-F5344CB8AC3E}">
        <p14:creationId xmlns:p14="http://schemas.microsoft.com/office/powerpoint/2010/main" val="103906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5"/>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8 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Rather, he must enjoy having guests in his home, and he must love what is good. He must live wisely and be just. He must live a devout and disciplined life.</a:t>
            </a: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1:8 (NLT)</a:t>
            </a:r>
          </a:p>
        </p:txBody>
      </p:sp>
    </p:spTree>
    <p:extLst>
      <p:ext uri="{BB962C8B-B14F-4D97-AF65-F5344CB8AC3E}">
        <p14:creationId xmlns:p14="http://schemas.microsoft.com/office/powerpoint/2010/main" val="42223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Another Pastor…</a:t>
            </a: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4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981453"/>
            <a:ext cx="5725002"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9 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He must have a strong belief in the trustworthy message he was taught; then he will be able to encourage others with wholesome teaching and show those who oppose it where they are wrong.</a:t>
            </a: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1:9 (NLT)</a:t>
            </a:r>
          </a:p>
        </p:txBody>
      </p:sp>
    </p:spTree>
    <p:extLst>
      <p:ext uri="{BB962C8B-B14F-4D97-AF65-F5344CB8AC3E}">
        <p14:creationId xmlns:p14="http://schemas.microsoft.com/office/powerpoint/2010/main" val="419678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07932"/>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elderly person; wiser person</a:t>
            </a: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overseer; manager; director</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Church Leaders</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NOT THIS</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arrogant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quick-tempered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drunkard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violent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greedy for gain</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INSTEAD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hospitable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lover of good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self-controlled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upright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holy</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disciplined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1:10-11 (ESV)</a:t>
            </a:r>
          </a:p>
        </p:txBody>
      </p:sp>
      <p:sp>
        <p:nvSpPr>
          <p:cNvPr id="5" name="Rectangle 4"/>
          <p:cNvSpPr/>
          <p:nvPr/>
        </p:nvSpPr>
        <p:spPr>
          <a:xfrm>
            <a:off x="112578" y="175695"/>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10 </a:t>
            </a:r>
            <a:r>
              <a:rPr lang="en-SG" sz="3200" b="1" dirty="0">
                <a:latin typeface="Arial"/>
                <a:cs typeface="Arial"/>
              </a:rPr>
              <a:t>For there are many who are insubordinate, empty talkers and deceivers, especially those of the circumcision party. </a:t>
            </a:r>
            <a:r>
              <a:rPr lang="en-SG" sz="3200" b="1" baseline="30000" dirty="0">
                <a:latin typeface="Arial"/>
                <a:cs typeface="Arial"/>
              </a:rPr>
              <a:t>11</a:t>
            </a:r>
            <a:r>
              <a:rPr lang="en-SG" sz="3200" b="1" dirty="0">
                <a:latin typeface="Arial"/>
                <a:cs typeface="Arial"/>
              </a:rPr>
              <a:t>They must be silenced, since they are upsetting whole families by teaching for shameful gain what they ought not to teach.</a:t>
            </a:r>
          </a:p>
        </p:txBody>
      </p:sp>
    </p:spTree>
    <p:extLst>
      <p:ext uri="{BB962C8B-B14F-4D97-AF65-F5344CB8AC3E}">
        <p14:creationId xmlns:p14="http://schemas.microsoft.com/office/powerpoint/2010/main" val="110030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1:12-13 (ESV)</a:t>
            </a:r>
          </a:p>
        </p:txBody>
      </p:sp>
      <p:sp>
        <p:nvSpPr>
          <p:cNvPr id="5" name="Rectangle 4"/>
          <p:cNvSpPr/>
          <p:nvPr/>
        </p:nvSpPr>
        <p:spPr>
          <a:xfrm>
            <a:off x="-1" y="597933"/>
            <a:ext cx="913994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 12 </a:t>
            </a:r>
            <a:r>
              <a:rPr lang="en-SG" sz="3200" b="1" dirty="0">
                <a:latin typeface="Arial"/>
                <a:cs typeface="Arial"/>
              </a:rPr>
              <a:t>One of the Cretans, a prophet of their own, said, “Cretans are always liars, evil beasts, lazy gluttons.” </a:t>
            </a:r>
            <a:r>
              <a:rPr lang="en-SG" sz="3200" b="1" baseline="30000" dirty="0">
                <a:latin typeface="Arial"/>
                <a:cs typeface="Arial"/>
              </a:rPr>
              <a:t>13 </a:t>
            </a:r>
            <a:r>
              <a:rPr lang="en-SG" sz="3200" b="1" dirty="0">
                <a:latin typeface="Arial"/>
                <a:cs typeface="Arial"/>
              </a:rPr>
              <a:t>This testimony is true. Therefore rebuke them sharply, that they may be sound in the faith,</a:t>
            </a:r>
          </a:p>
        </p:txBody>
      </p:sp>
    </p:spTree>
    <p:extLst>
      <p:ext uri="{BB962C8B-B14F-4D97-AF65-F5344CB8AC3E}">
        <p14:creationId xmlns:p14="http://schemas.microsoft.com/office/powerpoint/2010/main" val="385034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1:14-15 (ESV)</a:t>
            </a:r>
          </a:p>
        </p:txBody>
      </p:sp>
      <p:sp>
        <p:nvSpPr>
          <p:cNvPr id="5" name="Rectangle 4"/>
          <p:cNvSpPr/>
          <p:nvPr/>
        </p:nvSpPr>
        <p:spPr>
          <a:xfrm>
            <a:off x="-1" y="69727"/>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14 </a:t>
            </a:r>
            <a:r>
              <a:rPr lang="en-SG" sz="3200" b="1" dirty="0">
                <a:latin typeface="Arial"/>
                <a:cs typeface="Arial"/>
              </a:rPr>
              <a:t>not devoting themselves to Jewish myths and the commands of people who turn away from the truth. </a:t>
            </a:r>
            <a:r>
              <a:rPr lang="en-SG" sz="3200" b="1" baseline="30000" dirty="0">
                <a:latin typeface="Arial"/>
                <a:cs typeface="Arial"/>
              </a:rPr>
              <a:t>15 </a:t>
            </a:r>
            <a:r>
              <a:rPr lang="en-SG" sz="3200" b="1" dirty="0">
                <a:latin typeface="Arial"/>
                <a:cs typeface="Arial"/>
              </a:rPr>
              <a:t>To the pure, all things are pure, but to the defiled and unbelieving, nothing is pure; but both their minds and their consciences are defiled.</a:t>
            </a:r>
          </a:p>
        </p:txBody>
      </p:sp>
    </p:spTree>
    <p:extLst>
      <p:ext uri="{BB962C8B-B14F-4D97-AF65-F5344CB8AC3E}">
        <p14:creationId xmlns:p14="http://schemas.microsoft.com/office/powerpoint/2010/main" val="256949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1:16 (ESV)</a:t>
            </a:r>
          </a:p>
        </p:txBody>
      </p:sp>
      <p:sp>
        <p:nvSpPr>
          <p:cNvPr id="5" name="Rectangle 4"/>
          <p:cNvSpPr/>
          <p:nvPr/>
        </p:nvSpPr>
        <p:spPr>
          <a:xfrm>
            <a:off x="-1" y="1008488"/>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16 </a:t>
            </a:r>
            <a:r>
              <a:rPr lang="en-SG" sz="3200" b="1" dirty="0">
                <a:latin typeface="Arial"/>
                <a:cs typeface="Arial"/>
              </a:rPr>
              <a:t>They profess to know God, but they deny him by their works. They are detestable, disobedient, unfit for any good work.</a:t>
            </a:r>
          </a:p>
        </p:txBody>
      </p:sp>
    </p:spTree>
    <p:extLst>
      <p:ext uri="{BB962C8B-B14F-4D97-AF65-F5344CB8AC3E}">
        <p14:creationId xmlns:p14="http://schemas.microsoft.com/office/powerpoint/2010/main" val="114704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1411"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0" name="Rectangle 4"/>
          <p:cNvSpPr>
            <a:spLocks noGrp="1" noChangeArrowheads="1"/>
          </p:cNvSpPr>
          <p:nvPr>
            <p:ph type="ctrTitle"/>
          </p:nvPr>
        </p:nvSpPr>
        <p:spPr>
          <a:xfrm>
            <a:off x="0" y="0"/>
            <a:ext cx="9144000" cy="1196975"/>
          </a:xfrm>
        </p:spPr>
        <p:txBody>
          <a:bodyPr/>
          <a:lstStyle/>
          <a:p>
            <a:pPr eaLnBrk="1" hangingPunct="1">
              <a:lnSpc>
                <a:spcPct val="90000"/>
              </a:lnSpc>
              <a:defRPr/>
            </a:pPr>
            <a:r>
              <a:rPr lang="en-US" altLang="zh-CN" sz="4000" b="1" i="1" dirty="0">
                <a:effectLst>
                  <a:outerShdw blurRad="38100" dist="38100" dir="2700000" algn="tl">
                    <a:srgbClr val="FFFFFF"/>
                  </a:outerShdw>
                </a:effectLst>
                <a:latin typeface="Arial" charset="0"/>
                <a:ea typeface="宋体" charset="0"/>
                <a:cs typeface="宋体" charset="0"/>
              </a:rPr>
              <a:t>Elder-Congregation Dynamics</a:t>
            </a: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en-US" altLang="zh-CN" sz="4000" b="1" dirty="0">
                <a:effectLst>
                  <a:outerShdw blurRad="38100" dist="38100" dir="2700000" algn="tl">
                    <a:srgbClr val="FFFFFF"/>
                  </a:outerShdw>
                </a:effectLst>
                <a:latin typeface="Arial" charset="0"/>
                <a:ea typeface="宋体" charset="0"/>
                <a:cs typeface="宋体" charset="0"/>
              </a:rPr>
              <a:t>E   l   d   e   r   s</a:t>
            </a:r>
          </a:p>
          <a:p>
            <a:pPr eaLnBrk="1" hangingPunct="1">
              <a:defRPr/>
            </a:pPr>
            <a:endParaRPr lang="en-US" altLang="zh-CN" sz="4000" u="sng" dirty="0">
              <a:latin typeface="Arial" charset="0"/>
              <a:ea typeface="宋体" charset="0"/>
              <a:cs typeface="宋体" charset="0"/>
            </a:endParaRPr>
          </a:p>
          <a:p>
            <a:pPr eaLnBrk="1" hangingPunct="1">
              <a:defRPr/>
            </a:pPr>
            <a:endParaRPr lang="en-US" altLang="zh-CN" u="sng"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r>
              <a:rPr lang="en-US" altLang="zh-CN" sz="4000" b="1" dirty="0">
                <a:effectLst>
                  <a:outerShdw blurRad="38100" dist="38100" dir="2700000" algn="tl">
                    <a:srgbClr val="FFFFFF"/>
                  </a:outerShdw>
                </a:effectLst>
                <a:latin typeface="Arial" charset="0"/>
                <a:ea typeface="宋体" charset="0"/>
                <a:cs typeface="宋体" charset="0"/>
              </a:rPr>
              <a:t>C  o  n  g  r  e  g  a  t  i  o  n</a:t>
            </a:r>
            <a:endParaRPr lang="en-GB" sz="4000" b="1" dirty="0">
              <a:effectLst>
                <a:outerShdw blurRad="38100" dist="38100" dir="2700000" algn="tl">
                  <a:srgbClr val="FFFFFF"/>
                </a:outerShdw>
              </a:effectLst>
              <a:latin typeface="Arial" charset="0"/>
              <a:ea typeface="ＭＳ Ｐゴシック" charset="0"/>
            </a:endParaRPr>
          </a:p>
        </p:txBody>
      </p:sp>
      <p:sp>
        <p:nvSpPr>
          <p:cNvPr id="401414"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3" name="Text Box 7"/>
          <p:cNvSpPr txBox="1">
            <a:spLocks noChangeArrowheads="1"/>
          </p:cNvSpPr>
          <p:nvPr/>
        </p:nvSpPr>
        <p:spPr bwMode="auto">
          <a:xfrm>
            <a:off x="684213" y="2628155"/>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Regard</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themselves as</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servants</a:t>
            </a:r>
          </a:p>
        </p:txBody>
      </p:sp>
      <p:sp>
        <p:nvSpPr>
          <p:cNvPr id="401416"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5" name="Text Box 9"/>
          <p:cNvSpPr txBox="1">
            <a:spLocks noChangeArrowheads="1"/>
          </p:cNvSpPr>
          <p:nvPr/>
        </p:nvSpPr>
        <p:spPr bwMode="auto">
          <a:xfrm>
            <a:off x="4356100" y="2349500"/>
            <a:ext cx="1008063" cy="3113088"/>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V</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E</a:t>
            </a:r>
          </a:p>
        </p:txBody>
      </p:sp>
      <p:sp>
        <p:nvSpPr>
          <p:cNvPr id="401420"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9" name="Text Box 13"/>
          <p:cNvSpPr txBox="1">
            <a:spLocks noChangeArrowheads="1"/>
          </p:cNvSpPr>
          <p:nvPr/>
        </p:nvSpPr>
        <p:spPr bwMode="auto">
          <a:xfrm>
            <a:off x="5508625" y="3491755"/>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rPr>
              <a:t>Regard</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rPr>
              <a:t>them as</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rPr>
              <a:t>leaders</a:t>
            </a:r>
          </a:p>
        </p:txBody>
      </p:sp>
    </p:spTree>
    <p:extLst>
      <p:ext uri="{BB962C8B-B14F-4D97-AF65-F5344CB8AC3E}">
        <p14:creationId xmlns:p14="http://schemas.microsoft.com/office/powerpoint/2010/main" val="3909386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1414165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28386759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Struggles are Real</a:t>
            </a: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It's been said that 1 in every 4 pastors struggles with depression. Lifeway Research reveals that the number of pastors diagnosed with clinical depression was double the national average. Forty five percent sought advice from their family doctor regarding stress and anxiety issues. Nearly one-fourth of all pastors (23 percent) acknowledge having "personally struggled with mental illness," and half of those pastors say the illness has been diagnosed.</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Charisma News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 Aug 2018—</a:t>
            </a:r>
          </a:p>
        </p:txBody>
      </p:sp>
    </p:spTree>
    <p:extLst>
      <p:ext uri="{BB962C8B-B14F-4D97-AF65-F5344CB8AC3E}">
        <p14:creationId xmlns:p14="http://schemas.microsoft.com/office/powerpoint/2010/main" val="547655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2</a:t>
            </a:r>
          </a:p>
        </p:txBody>
      </p:sp>
    </p:spTree>
    <p:extLst>
      <p:ext uri="{BB962C8B-B14F-4D97-AF65-F5344CB8AC3E}">
        <p14:creationId xmlns:p14="http://schemas.microsoft.com/office/powerpoint/2010/main" val="87797860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3286493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2:1-2 (ESV)</a:t>
            </a:r>
          </a:p>
        </p:txBody>
      </p:sp>
      <p:sp>
        <p:nvSpPr>
          <p:cNvPr id="5" name="Rectangle 4"/>
          <p:cNvSpPr/>
          <p:nvPr/>
        </p:nvSpPr>
        <p:spPr>
          <a:xfrm>
            <a:off x="-1" y="668138"/>
            <a:ext cx="9139942"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as for you, teach what accords with sound doctrine.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men are to be sober-minded, dignified, self-controlled, sound in faith, in love, and in steadfastness.</a:t>
            </a:r>
          </a:p>
        </p:txBody>
      </p:sp>
    </p:spTree>
    <p:extLst>
      <p:ext uri="{BB962C8B-B14F-4D97-AF65-F5344CB8AC3E}">
        <p14:creationId xmlns:p14="http://schemas.microsoft.com/office/powerpoint/2010/main" val="1733717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Tree>
    <p:extLst>
      <p:ext uri="{BB962C8B-B14F-4D97-AF65-F5344CB8AC3E}">
        <p14:creationId xmlns:p14="http://schemas.microsoft.com/office/powerpoint/2010/main" val="188859463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2:3 (ESV)</a:t>
            </a:r>
          </a:p>
        </p:txBody>
      </p:sp>
      <p:sp>
        <p:nvSpPr>
          <p:cNvPr id="5" name="Rectangle 4"/>
          <p:cNvSpPr/>
          <p:nvPr/>
        </p:nvSpPr>
        <p:spPr>
          <a:xfrm>
            <a:off x="-1" y="1799035"/>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women likewise are to be reverent in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behavior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not slanderers or slaves to much wine. They are to teach what is good</a:t>
            </a:r>
          </a:p>
        </p:txBody>
      </p:sp>
    </p:spTree>
    <p:extLst>
      <p:ext uri="{BB962C8B-B14F-4D97-AF65-F5344CB8AC3E}">
        <p14:creationId xmlns:p14="http://schemas.microsoft.com/office/powerpoint/2010/main" val="3457923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3356560255"/>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"Workers at home" (Titus 2:4-5 </a:t>
            </a:r>
            <a:r>
              <a:rPr lang="en-US" sz="3200" b="1" dirty="0"/>
              <a:t>NLT</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effectLst>
                  <a:glow rad="228600">
                    <a:srgbClr val="000000"/>
                  </a:glow>
                </a:effectLst>
              </a:rPr>
              <a:t>"These older women must train the younger women to love their husbands and their children,  </a:t>
            </a:r>
            <a:r>
              <a:rPr lang="en-US" sz="2800" b="1" baseline="30000" dirty="0">
                <a:effectLst>
                  <a:glow rad="228600">
                    <a:srgbClr val="000000"/>
                  </a:glow>
                </a:effectLst>
              </a:rPr>
              <a:t>5</a:t>
            </a:r>
            <a:r>
              <a:rPr lang="en-US" sz="2800" b="1" dirty="0">
                <a:effectLst>
                  <a:glow rad="228600">
                    <a:srgbClr val="000000"/>
                  </a:glow>
                </a:effectLst>
              </a:rPr>
              <a:t>to live wisely and be pure, </a:t>
            </a:r>
            <a:r>
              <a:rPr lang="en-US" sz="2800" b="1" dirty="0">
                <a:solidFill>
                  <a:srgbClr val="FFFF00"/>
                </a:solidFill>
                <a:effectLst>
                  <a:glow rad="228600">
                    <a:srgbClr val="000000"/>
                  </a:glow>
                </a:effectLst>
              </a:rPr>
              <a:t>to work in their homes</a:t>
            </a:r>
            <a:r>
              <a:rPr lang="en-US" sz="2800" b="1" dirty="0">
                <a:effectLst>
                  <a:glow rad="228600">
                    <a:srgbClr val="000000"/>
                  </a:glow>
                </a:effectLst>
              </a:rPr>
              <a:t>, to do good, and to be submissive to their husbands. Then they will not bring shame on the word of God."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"Submit to husband" (Titus 2:4-5 </a:t>
            </a:r>
            <a:r>
              <a:rPr lang="en-US" sz="3200" b="1" dirty="0"/>
              <a:t>NLT</a:t>
            </a:r>
            <a:r>
              <a:rPr lang="en-US" sz="3600" b="1" dirty="0"/>
              <a:t>)</a:t>
            </a: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solidFill>
                  <a:srgbClr val="FFFFFF"/>
                </a:solidFill>
                <a:effectLst>
                  <a:glow rad="228600">
                    <a:srgbClr val="000000"/>
                  </a:glow>
                </a:effectLst>
                <a:latin typeface="Arial"/>
              </a:rPr>
              <a:t>Husbands must not talk bad about their wives either!</a:t>
            </a:r>
          </a:p>
        </p:txBody>
      </p:sp>
      <p:grpSp>
        <p:nvGrpSpPr>
          <p:cNvPr id="4" name="Group 3">
            <a:extLst>
              <a:ext uri="{FF2B5EF4-FFF2-40B4-BE49-F238E27FC236}">
                <a16:creationId xmlns:a16="http://schemas.microsoft.com/office/drawing/2014/main" id="{656B0662-D9E5-A840-AC75-8AC7109605E4}"/>
              </a:ext>
            </a:extLst>
          </p:cNvPr>
          <p:cNvGrpSpPr/>
          <p:nvPr/>
        </p:nvGrpSpPr>
        <p:grpSpPr>
          <a:xfrm>
            <a:off x="0" y="2425700"/>
            <a:ext cx="5816601" cy="4432300"/>
            <a:chOff x="1187624" y="-2622666"/>
            <a:chExt cx="5816601" cy="4432300"/>
          </a:xfrm>
        </p:grpSpPr>
        <p:grpSp>
          <p:nvGrpSpPr>
            <p:cNvPr id="9" name="Group 8">
              <a:extLst>
                <a:ext uri="{FF2B5EF4-FFF2-40B4-BE49-F238E27FC236}">
                  <a16:creationId xmlns:a16="http://schemas.microsoft.com/office/drawing/2014/main" id="{5A491924-CE45-8944-8C1B-F531B17A3756}"/>
                </a:ext>
              </a:extLst>
            </p:cNvPr>
            <p:cNvGrpSpPr/>
            <p:nvPr/>
          </p:nvGrpSpPr>
          <p:grpSpPr>
            <a:xfrm>
              <a:off x="1187624" y="-2622666"/>
              <a:ext cx="5816601" cy="4432300"/>
              <a:chOff x="-4763" y="2436813"/>
              <a:chExt cx="5816601" cy="4432300"/>
            </a:xfrm>
          </p:grpSpPr>
          <p:pic>
            <p:nvPicPr>
              <p:cNvPr id="10" name="Picture 4">
                <a:extLst>
                  <a:ext uri="{FF2B5EF4-FFF2-40B4-BE49-F238E27FC236}">
                    <a16:creationId xmlns:a16="http://schemas.microsoft.com/office/drawing/2014/main" id="{38BA030F-163C-AF43-B204-913AFCF2C4C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6CF62089-78B0-7A46-B501-97AA59739D47}"/>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2" name="Rounded Rectangle 11">
                <a:extLst>
                  <a:ext uri="{FF2B5EF4-FFF2-40B4-BE49-F238E27FC236}">
                    <a16:creationId xmlns:a16="http://schemas.microsoft.com/office/drawing/2014/main" id="{B59B8742-9470-A449-BF55-57AADBA863F3}"/>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 name="Rounded Rectangle 12">
                <a:extLst>
                  <a:ext uri="{FF2B5EF4-FFF2-40B4-BE49-F238E27FC236}">
                    <a16:creationId xmlns:a16="http://schemas.microsoft.com/office/drawing/2014/main" id="{46A618A7-A6D8-D544-B7F6-61843C7C0831}"/>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14" name="Title 1">
              <a:extLst>
                <a:ext uri="{FF2B5EF4-FFF2-40B4-BE49-F238E27FC236}">
                  <a16:creationId xmlns:a16="http://schemas.microsoft.com/office/drawing/2014/main" id="{E860460B-4746-694B-89F0-547812A28C62}"/>
                </a:ext>
              </a:extLst>
            </p:cNvPr>
            <p:cNvSpPr txBox="1">
              <a:spLocks/>
            </p:cNvSpPr>
            <p:nvPr/>
          </p:nvSpPr>
          <p:spPr bwMode="auto">
            <a:xfrm rot="20961986">
              <a:off x="1993413" y="-155810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r">
                <a:defRPr/>
              </a:pPr>
              <a:r>
                <a:rPr lang="en-US" sz="3600" dirty="0">
                  <a:solidFill>
                    <a:srgbClr val="000000"/>
                  </a:solidFill>
                  <a:effectLst/>
                  <a:latin typeface="Arial"/>
                </a:rPr>
                <a:t>DON'T TALK BAD ABOUT </a:t>
              </a:r>
              <a:br>
                <a:rPr lang="en-US" sz="3600" dirty="0">
                  <a:solidFill>
                    <a:srgbClr val="000000"/>
                  </a:solidFill>
                  <a:effectLst/>
                  <a:latin typeface="Arial"/>
                </a:rPr>
              </a:br>
              <a:r>
                <a:rPr lang="en-US" sz="3600" b="1" dirty="0">
                  <a:solidFill>
                    <a:srgbClr val="000000"/>
                  </a:solidFill>
                  <a:effectLst/>
                  <a:latin typeface="Arial"/>
                </a:rPr>
                <a:t>YOUR HUSBAND</a:t>
              </a:r>
              <a:r>
                <a:rPr lang="en-US" sz="3600" dirty="0">
                  <a:solidFill>
                    <a:srgbClr val="000000"/>
                  </a:solidFill>
                  <a:effectLst/>
                  <a:latin typeface="Arial"/>
                </a:rPr>
                <a:t>.</a:t>
              </a:r>
              <a:br>
                <a:rPr lang="en-US" sz="3600" dirty="0">
                  <a:solidFill>
                    <a:srgbClr val="000000"/>
                  </a:solidFill>
                  <a:effectLst/>
                  <a:latin typeface="Arial"/>
                </a:rPr>
              </a:br>
              <a:r>
                <a:rPr lang="en-US" sz="3600" dirty="0">
                  <a:solidFill>
                    <a:srgbClr val="000000"/>
                  </a:solidFill>
                  <a:effectLst/>
                  <a:latin typeface="Arial"/>
                </a:rPr>
                <a:t>TO ANYONE.</a:t>
              </a:r>
              <a:br>
                <a:rPr lang="en-US" sz="3600" dirty="0">
                  <a:solidFill>
                    <a:srgbClr val="000000"/>
                  </a:solidFill>
                  <a:effectLst/>
                  <a:latin typeface="Arial"/>
                </a:rPr>
              </a:br>
              <a:r>
                <a:rPr lang="en-US" sz="3600" dirty="0">
                  <a:solidFill>
                    <a:srgbClr val="000000"/>
                  </a:solidFill>
                  <a:effectLst/>
                  <a:latin typeface="Arial"/>
                </a:rPr>
                <a:t>EVER.</a:t>
              </a:r>
            </a:p>
          </p:txBody>
        </p:sp>
      </p:gr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solidFill>
                  <a:srgbClr val="FFFFFF"/>
                </a:solidFill>
                <a:effectLst>
                  <a:glow rad="228600">
                    <a:srgbClr val="000000"/>
                  </a:glow>
                </a:effectLst>
                <a:latin typeface="Arial"/>
              </a:rPr>
              <a:t>These older women must train the younger women to love their husbands and their children,  </a:t>
            </a:r>
            <a:r>
              <a:rPr lang="en-US" sz="2800" b="1" baseline="30000" dirty="0">
                <a:solidFill>
                  <a:srgbClr val="FFFFFF"/>
                </a:solidFill>
                <a:effectLst>
                  <a:glow rad="228600">
                    <a:srgbClr val="000000"/>
                  </a:glow>
                </a:effectLst>
                <a:latin typeface="Arial"/>
              </a:rPr>
              <a:t>5</a:t>
            </a:r>
            <a:r>
              <a:rPr lang="en-US" sz="2800" b="1" dirty="0">
                <a:solidFill>
                  <a:srgbClr val="FFFFFF"/>
                </a:solidFill>
                <a:effectLst>
                  <a:glow rad="228600">
                    <a:srgbClr val="000000"/>
                  </a:glow>
                </a:effectLst>
                <a:latin typeface="Arial"/>
              </a:rPr>
              <a:t>to live wisely and be pure, to work in their homes, to do good, and </a:t>
            </a:r>
            <a:r>
              <a:rPr lang="en-US" sz="2800" b="1" dirty="0">
                <a:solidFill>
                  <a:srgbClr val="FFFF00"/>
                </a:solidFill>
                <a:effectLst>
                  <a:glow rad="228600">
                    <a:srgbClr val="000000"/>
                  </a:glow>
                </a:effectLst>
                <a:latin typeface="Arial"/>
              </a:rPr>
              <a:t>to be submissive to their husbands</a:t>
            </a:r>
            <a:r>
              <a:rPr lang="en-US" sz="2800" b="1" dirty="0">
                <a:solidFill>
                  <a:srgbClr val="FFFFFF"/>
                </a:solidFill>
                <a:effectLst>
                  <a:glow rad="228600">
                    <a:srgbClr val="000000"/>
                  </a:glow>
                </a:effectLst>
                <a:latin typeface="Arial"/>
              </a:rPr>
              <a:t>. Then they will not bring shame on the word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Are Christians any better off?</a:t>
            </a:r>
          </a:p>
        </p:txBody>
      </p:sp>
    </p:spTree>
    <p:extLst>
      <p:ext uri="{BB962C8B-B14F-4D97-AF65-F5344CB8AC3E}">
        <p14:creationId xmlns:p14="http://schemas.microsoft.com/office/powerpoint/2010/main" val="3257955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2:6-8 (ESV)</a:t>
            </a:r>
          </a:p>
        </p:txBody>
      </p:sp>
      <p:sp>
        <p:nvSpPr>
          <p:cNvPr id="5" name="Rectangle 4"/>
          <p:cNvSpPr/>
          <p:nvPr/>
        </p:nvSpPr>
        <p:spPr>
          <a:xfrm>
            <a:off x="-1" y="395006"/>
            <a:ext cx="8983981"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Likewise, urge the younger men to be self-controlled.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Show yourself in all respects to be a model of good works, and in your teaching show integrity, dignity,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sound speech that cannot be condemned, so that an opponent may be put to shame, having nothing evil to say about us.</a:t>
            </a:r>
          </a:p>
        </p:txBody>
      </p:sp>
    </p:spTree>
    <p:extLst>
      <p:ext uri="{BB962C8B-B14F-4D97-AF65-F5344CB8AC3E}">
        <p14:creationId xmlns:p14="http://schemas.microsoft.com/office/powerpoint/2010/main" val="2469237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2:9-10 (ESV)</a:t>
            </a:r>
          </a:p>
        </p:txBody>
      </p:sp>
      <p:sp>
        <p:nvSpPr>
          <p:cNvPr id="5" name="Rectangle 4"/>
          <p:cNvSpPr/>
          <p:nvPr/>
        </p:nvSpPr>
        <p:spPr>
          <a:xfrm>
            <a:off x="-1" y="338404"/>
            <a:ext cx="8961121"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Bondservants  are to be submissive to their own masters in everything; they are to be well-pleasing, not argumentative,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not pilfering, but showing all good faith, so that in everything they may adorn the doctrine of God our Savior.</a:t>
            </a:r>
          </a:p>
        </p:txBody>
      </p:sp>
    </p:spTree>
    <p:extLst>
      <p:ext uri="{BB962C8B-B14F-4D97-AF65-F5344CB8AC3E}">
        <p14:creationId xmlns:p14="http://schemas.microsoft.com/office/powerpoint/2010/main" val="1366294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37662546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06466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2934257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p:txBody>
      </p:sp>
    </p:spTree>
    <p:extLst>
      <p:ext uri="{BB962C8B-B14F-4D97-AF65-F5344CB8AC3E}">
        <p14:creationId xmlns:p14="http://schemas.microsoft.com/office/powerpoint/2010/main" val="41224275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2:11-12 (ESV)</a:t>
            </a:r>
          </a:p>
        </p:txBody>
      </p:sp>
      <p:sp>
        <p:nvSpPr>
          <p:cNvPr id="5" name="Rectangle 4"/>
          <p:cNvSpPr/>
          <p:nvPr/>
        </p:nvSpPr>
        <p:spPr>
          <a:xfrm>
            <a:off x="-1" y="3550903"/>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the grace of God has appeared, bringing salvation for all people,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training us to renounce ungodliness and worldly passions, and to live self-controlled, upright, and godly lives in the present age,</a:t>
            </a:r>
          </a:p>
        </p:txBody>
      </p:sp>
    </p:spTree>
    <p:extLst>
      <p:ext uri="{BB962C8B-B14F-4D97-AF65-F5344CB8AC3E}">
        <p14:creationId xmlns:p14="http://schemas.microsoft.com/office/powerpoint/2010/main" val="107261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False Teaching</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“Allah, bless us and bless our families and bless our Lord. Lead us on the straight path—the path of all the prophets: Abraham, Ishmael, Isaac, Moses, Jesus and Muhammad.”</a:t>
            </a:r>
            <a:r>
              <a:rPr kumimoji="0" lang="en-SG" sz="24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2:13 (ESV)</a:t>
            </a:r>
          </a:p>
        </p:txBody>
      </p:sp>
      <p:sp>
        <p:nvSpPr>
          <p:cNvPr id="5" name="Rectangle 4"/>
          <p:cNvSpPr/>
          <p:nvPr/>
        </p:nvSpPr>
        <p:spPr>
          <a:xfrm>
            <a:off x="-1" y="3713570"/>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waiting for our blessed hope, the appearing of the glory of our great God and Savior Jesus Christ, </a:t>
            </a:r>
          </a:p>
        </p:txBody>
      </p:sp>
    </p:spTree>
    <p:extLst>
      <p:ext uri="{BB962C8B-B14F-4D97-AF65-F5344CB8AC3E}">
        <p14:creationId xmlns:p14="http://schemas.microsoft.com/office/powerpoint/2010/main" val="1973449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2:14 (ESV)</a:t>
            </a:r>
          </a:p>
        </p:txBody>
      </p:sp>
      <p:sp>
        <p:nvSpPr>
          <p:cNvPr id="5" name="Rectangle 4"/>
          <p:cNvSpPr/>
          <p:nvPr/>
        </p:nvSpPr>
        <p:spPr>
          <a:xfrm>
            <a:off x="-1" y="3591121"/>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gave himself for us to redeem us from all lawlessness and to purify for himself a people for his own possession who are zealous for good works.</a:t>
            </a:r>
          </a:p>
        </p:txBody>
      </p:sp>
    </p:spTree>
    <p:extLst>
      <p:ext uri="{BB962C8B-B14F-4D97-AF65-F5344CB8AC3E}">
        <p14:creationId xmlns:p14="http://schemas.microsoft.com/office/powerpoint/2010/main" val="4924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2:15 (ESV)</a:t>
            </a:r>
          </a:p>
        </p:txBody>
      </p:sp>
      <p:sp>
        <p:nvSpPr>
          <p:cNvPr id="5" name="Rectangle 4"/>
          <p:cNvSpPr/>
          <p:nvPr/>
        </p:nvSpPr>
        <p:spPr>
          <a:xfrm>
            <a:off x="28575" y="3666451"/>
            <a:ext cx="896112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Declare these things; exhort and rebuke with all authority. Let no one disregard you.</a:t>
            </a:r>
          </a:p>
        </p:txBody>
      </p:sp>
    </p:spTree>
    <p:extLst>
      <p:ext uri="{BB962C8B-B14F-4D97-AF65-F5344CB8AC3E}">
        <p14:creationId xmlns:p14="http://schemas.microsoft.com/office/powerpoint/2010/main" val="3053533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554F1D-6DA3-D24A-B9F8-60E2DA2D7C32}"/>
              </a:ext>
            </a:extLst>
          </p:cNvPr>
          <p:cNvGrpSpPr/>
          <p:nvPr/>
        </p:nvGrpSpPr>
        <p:grpSpPr>
          <a:xfrm>
            <a:off x="856379" y="0"/>
            <a:ext cx="7431241" cy="5847522"/>
            <a:chOff x="856379" y="0"/>
            <a:chExt cx="7431241" cy="5847522"/>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355"/>
            <a:stretch/>
          </p:blipFill>
          <p:spPr>
            <a:xfrm>
              <a:off x="856379" y="0"/>
              <a:ext cx="7431241" cy="5847522"/>
            </a:xfrm>
            <a:prstGeom prst="rect">
              <a:avLst/>
            </a:prstGeom>
          </p:spPr>
        </p:pic>
        <p:sp>
          <p:nvSpPr>
            <p:cNvPr id="2" name="Rectangle 1">
              <a:extLst>
                <a:ext uri="{FF2B5EF4-FFF2-40B4-BE49-F238E27FC236}">
                  <a16:creationId xmlns:a16="http://schemas.microsoft.com/office/drawing/2014/main" id="{34E7BB83-7E3B-584E-A9B4-C766E96DF76C}"/>
                </a:ext>
              </a:extLst>
            </p:cNvPr>
            <p:cNvSpPr/>
            <p:nvPr/>
          </p:nvSpPr>
          <p:spPr>
            <a:xfrm>
              <a:off x="1043608" y="4293096"/>
              <a:ext cx="6696744" cy="864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3EE7779-20D5-8F4B-AC9A-C6ABE630B911}"/>
              </a:ext>
            </a:extLst>
          </p:cNvPr>
          <p:cNvSpPr txBox="1"/>
          <p:nvPr/>
        </p:nvSpPr>
        <p:spPr>
          <a:xfrm flipH="1">
            <a:off x="1018963" y="4425139"/>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rPr>
              <a:t>BEFORE WORKOUT</a:t>
            </a:r>
            <a:endParaRPr kumimoji="0" lang="en-US" sz="36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590568" y="4425139"/>
            <a:ext cx="3555870" cy="1077218"/>
          </a:xfrm>
          <a:prstGeom prst="rect">
            <a:avLst/>
          </a:prstGeom>
          <a:noFill/>
        </p:spPr>
        <p:txBody>
          <a:bodyPr wrap="square" rtlCol="0">
            <a:spAutoFit/>
          </a:bodyPr>
          <a:lstStyle/>
          <a:p>
            <a:pPr lvl="0" algn="ctr" defTabSz="457200" fontAlgn="auto">
              <a:spcBef>
                <a:spcPts val="0"/>
              </a:spcBef>
              <a:spcAft>
                <a:spcPts val="0"/>
              </a:spcAft>
              <a:defRPr/>
            </a:pPr>
            <a:r>
              <a:rPr lang="en-US" sz="3200" b="1" dirty="0">
                <a:solidFill>
                  <a:srgbClr val="365D71"/>
                </a:solidFill>
                <a:latin typeface="Arial" panose="020B0604020202020204" pitchFamily="34" charset="0"/>
                <a:cs typeface="Arial" panose="020B0604020202020204" pitchFamily="34" charset="0"/>
              </a:rPr>
              <a:t>AFTER WORKOUT</a:t>
            </a:r>
            <a:endParaRPr lang="en-US" sz="3600" b="1" dirty="0">
              <a:solidFill>
                <a:srgbClr val="365D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16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Healthy churches focus on Christ as the source of their transformation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(Titus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 Christ</a:t>
            </a: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After Christ</a:t>
            </a: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Deceptive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Pleasure loving</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3</a:t>
            </a:r>
          </a:p>
        </p:txBody>
      </p:sp>
    </p:spTree>
    <p:extLst>
      <p:ext uri="{BB962C8B-B14F-4D97-AF65-F5344CB8AC3E}">
        <p14:creationId xmlns:p14="http://schemas.microsoft.com/office/powerpoint/2010/main" val="3898773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p:txBody>
      </p:sp>
    </p:spTree>
    <p:extLst>
      <p:ext uri="{BB962C8B-B14F-4D97-AF65-F5344CB8AC3E}">
        <p14:creationId xmlns:p14="http://schemas.microsoft.com/office/powerpoint/2010/main" val="23043654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69773"/>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 (ESV)</a:t>
            </a:r>
          </a:p>
        </p:txBody>
      </p:sp>
      <p:sp>
        <p:nvSpPr>
          <p:cNvPr id="5" name="Rectangle 4"/>
          <p:cNvSpPr/>
          <p:nvPr/>
        </p:nvSpPr>
        <p:spPr>
          <a:xfrm>
            <a:off x="-1" y="2534902"/>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Remind them to be submissive to rulers and authorities, to be obedient, to be ready for every good work,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speak evil of no one, to avoid quarreling, to be gentle, and to show perfect courtesy toward all people.</a:t>
            </a:r>
          </a:p>
        </p:txBody>
      </p:sp>
    </p:spTree>
    <p:extLst>
      <p:ext uri="{BB962C8B-B14F-4D97-AF65-F5344CB8AC3E}">
        <p14:creationId xmlns:p14="http://schemas.microsoft.com/office/powerpoint/2010/main" val="393334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p:txBody>
      </p:sp>
    </p:spTree>
    <p:extLst>
      <p:ext uri="{BB962C8B-B14F-4D97-AF65-F5344CB8AC3E}">
        <p14:creationId xmlns:p14="http://schemas.microsoft.com/office/powerpoint/2010/main" val="7438072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141181"/>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3:-3-4 (ESV)</a:t>
            </a:r>
          </a:p>
        </p:txBody>
      </p:sp>
      <p:sp>
        <p:nvSpPr>
          <p:cNvPr id="5" name="Rectangle 4"/>
          <p:cNvSpPr/>
          <p:nvPr/>
        </p:nvSpPr>
        <p:spPr>
          <a:xfrm>
            <a:off x="-1" y="292963"/>
            <a:ext cx="5539667" cy="545799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we ourselves were once foolish, disobedient, led astray, slaves to various passions and pleasures, passing our days in malice and envy, hated by others and hating one another.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when the goodness and loving kindness of God our Savior appeared,</a:t>
            </a:r>
          </a:p>
        </p:txBody>
      </p:sp>
    </p:spTree>
    <p:extLst>
      <p:ext uri="{BB962C8B-B14F-4D97-AF65-F5344CB8AC3E}">
        <p14:creationId xmlns:p14="http://schemas.microsoft.com/office/powerpoint/2010/main" val="376746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 Today</a:t>
            </a: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heals all with real faith?</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Wealth is our divine right?</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healing?</a:t>
            </a: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41197"/>
            <a:ext cx="925197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3:5-7 (ESV)</a:t>
            </a:r>
          </a:p>
        </p:txBody>
      </p:sp>
      <p:sp>
        <p:nvSpPr>
          <p:cNvPr id="5" name="Rectangle 4"/>
          <p:cNvSpPr/>
          <p:nvPr/>
        </p:nvSpPr>
        <p:spPr>
          <a:xfrm>
            <a:off x="33865" y="1708770"/>
            <a:ext cx="8983981"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he saved us, not because of works done by us in righteousness, but according to his own mercy, by the washing of regeneration and renewal of the Holy Spirit,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whom he poured out on us richly through Jesus Christ our Savior,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so that being justified by his grace we might become heirs according to the hope of eternal life.</a:t>
            </a:r>
          </a:p>
        </p:txBody>
      </p:sp>
    </p:spTree>
    <p:extLst>
      <p:ext uri="{BB962C8B-B14F-4D97-AF65-F5344CB8AC3E}">
        <p14:creationId xmlns:p14="http://schemas.microsoft.com/office/powerpoint/2010/main" val="1595751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8575" y="6141181"/>
            <a:ext cx="922339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3:8 (ESV)</a:t>
            </a:r>
          </a:p>
        </p:txBody>
      </p:sp>
      <p:sp>
        <p:nvSpPr>
          <p:cNvPr id="5" name="Rectangle 4"/>
          <p:cNvSpPr/>
          <p:nvPr/>
        </p:nvSpPr>
        <p:spPr>
          <a:xfrm>
            <a:off x="28575" y="1198077"/>
            <a:ext cx="5479529"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 saying is trustworthy, and I want you to insist on these things, so that those who have believed in God may be careful to devote themselves to good works. These things are excellent and profitable for people. </a:t>
            </a:r>
          </a:p>
        </p:txBody>
      </p:sp>
    </p:spTree>
    <p:extLst>
      <p:ext uri="{BB962C8B-B14F-4D97-AF65-F5344CB8AC3E}">
        <p14:creationId xmlns:p14="http://schemas.microsoft.com/office/powerpoint/2010/main" val="2402240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p:txBody>
      </p:sp>
    </p:spTree>
    <p:extLst>
      <p:ext uri="{BB962C8B-B14F-4D97-AF65-F5344CB8AC3E}">
        <p14:creationId xmlns:p14="http://schemas.microsoft.com/office/powerpoint/2010/main" val="69114940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 y="6141181"/>
            <a:ext cx="9251974"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3:9 (ESV)</a:t>
            </a:r>
          </a:p>
        </p:txBody>
      </p:sp>
      <p:sp>
        <p:nvSpPr>
          <p:cNvPr id="5" name="Rectangle 4"/>
          <p:cNvSpPr/>
          <p:nvPr/>
        </p:nvSpPr>
        <p:spPr>
          <a:xfrm>
            <a:off x="5580112" y="187230"/>
            <a:ext cx="3409584" cy="50167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avoid foolish controversies, genealogies, dissensions, and quarrels about the law, for they are unprofitable and worthless.</a:t>
            </a:r>
          </a:p>
        </p:txBody>
      </p:sp>
    </p:spTree>
    <p:extLst>
      <p:ext uri="{BB962C8B-B14F-4D97-AF65-F5344CB8AC3E}">
        <p14:creationId xmlns:p14="http://schemas.microsoft.com/office/powerpoint/2010/main" val="3342891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141181"/>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3:10-11 (ESV)</a:t>
            </a:r>
          </a:p>
        </p:txBody>
      </p:sp>
      <p:sp>
        <p:nvSpPr>
          <p:cNvPr id="5" name="Rectangle 4"/>
          <p:cNvSpPr/>
          <p:nvPr/>
        </p:nvSpPr>
        <p:spPr>
          <a:xfrm>
            <a:off x="135467" y="387275"/>
            <a:ext cx="5342055" cy="452431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As for a person who stirs up division, after warning him once and then twice, have nothing more to do with him,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knowing that such a person is warped and sinful; he is self-condemned.</a:t>
            </a:r>
          </a:p>
        </p:txBody>
      </p:sp>
    </p:spTree>
    <p:extLst>
      <p:ext uri="{BB962C8B-B14F-4D97-AF65-F5344CB8AC3E}">
        <p14:creationId xmlns:p14="http://schemas.microsoft.com/office/powerpoint/2010/main" val="1048517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relates</a:t>
            </a:r>
            <a:r>
              <a:rPr lang="en-US" sz="2800" b="1" dirty="0">
                <a:solidFill>
                  <a:srgbClr val="FFFFFF"/>
                </a:solidFill>
                <a:effectLst>
                  <a:glow rad="127000">
                    <a:srgbClr val="000000"/>
                  </a:glow>
                </a:effectLst>
                <a:latin typeface="Arial" charset="0"/>
                <a:ea typeface="ＭＳ Ｐゴシック" charset="0"/>
                <a:cs typeface="ＭＳ Ｐゴシック" charset="0"/>
              </a:rPr>
              <a:t> to people with warmth and diligence (3:12-15).</a:t>
            </a:r>
          </a:p>
        </p:txBody>
      </p:sp>
    </p:spTree>
    <p:extLst>
      <p:ext uri="{BB962C8B-B14F-4D97-AF65-F5344CB8AC3E}">
        <p14:creationId xmlns:p14="http://schemas.microsoft.com/office/powerpoint/2010/main" val="5078608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141181"/>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3:12-13 (ESV)</a:t>
            </a:r>
          </a:p>
        </p:txBody>
      </p:sp>
      <p:sp>
        <p:nvSpPr>
          <p:cNvPr id="5" name="Rectangle 4"/>
          <p:cNvSpPr/>
          <p:nvPr/>
        </p:nvSpPr>
        <p:spPr>
          <a:xfrm>
            <a:off x="0" y="338169"/>
            <a:ext cx="5521911" cy="517486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When I send Artemas or Tychicus to you, do your best to come to me at Nicopolis, for I have decided to spend the winter there.</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Do your best to speed Zenas the lawyer and Apollos on their way; see that they lack nothing.</a:t>
            </a:r>
          </a:p>
        </p:txBody>
      </p:sp>
    </p:spTree>
    <p:extLst>
      <p:ext uri="{BB962C8B-B14F-4D97-AF65-F5344CB8AC3E}">
        <p14:creationId xmlns:p14="http://schemas.microsoft.com/office/powerpoint/2010/main" val="995134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141181"/>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3:14-15 (ESV)</a:t>
            </a:r>
          </a:p>
        </p:txBody>
      </p:sp>
      <p:sp>
        <p:nvSpPr>
          <p:cNvPr id="5" name="Rectangle 4"/>
          <p:cNvSpPr/>
          <p:nvPr/>
        </p:nvSpPr>
        <p:spPr>
          <a:xfrm>
            <a:off x="169333" y="2071968"/>
            <a:ext cx="8820363"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let our people learn to devote themselves to good works, so as to help cases of urgent need, and not be unfruitful.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All who are with me send greetings to you. Greet those who love us in the faith.</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Grace be with you all.</a:t>
            </a:r>
          </a:p>
        </p:txBody>
      </p:sp>
    </p:spTree>
    <p:extLst>
      <p:ext uri="{BB962C8B-B14F-4D97-AF65-F5344CB8AC3E}">
        <p14:creationId xmlns:p14="http://schemas.microsoft.com/office/powerpoint/2010/main" val="372899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9443262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13969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Conduct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4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3595593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must teach respectable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conduct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based on God’s grace.</a:t>
            </a: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Does</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7443"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Tree>
    <p:extLst>
      <p:ext uri="{BB962C8B-B14F-4D97-AF65-F5344CB8AC3E}">
        <p14:creationId xmlns:p14="http://schemas.microsoft.com/office/powerpoint/2010/main" val="589737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083561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1762449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And we are instructed to turn from godless living and sinful pleasures."</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3617986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40322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dirty="0">
                <a:solidFill>
                  <a:srgbClr val="FFFFFF"/>
                </a:solidFill>
                <a:effectLst>
                  <a:glow rad="127000">
                    <a:srgbClr val="000000"/>
                  </a:glow>
                </a:effectLst>
                <a:latin typeface="Arial" charset="0"/>
                <a:ea typeface="ＭＳ Ｐゴシック" charset="0"/>
                <a:cs typeface="ＭＳ Ｐゴシック" charset="0"/>
              </a:rPr>
              <a:t>We should live in this evil world with wisdom, righteousness, and devotion to God,  </a:t>
            </a:r>
            <a:r>
              <a:rPr lang="en-SG" sz="3600" b="1" baseline="30000" dirty="0">
                <a:solidFill>
                  <a:srgbClr val="FFFFFF"/>
                </a:solidFill>
                <a:effectLst>
                  <a:glow rad="127000">
                    <a:srgbClr val="000000"/>
                  </a:glow>
                </a:effectLst>
                <a:latin typeface="Arial" charset="0"/>
                <a:ea typeface="ＭＳ Ｐゴシック" charset="0"/>
                <a:cs typeface="ＭＳ Ｐゴシック" charset="0"/>
              </a:rPr>
              <a:t>13</a:t>
            </a:r>
            <a:r>
              <a:rPr lang="en-SG" sz="3600" b="1" dirty="0">
                <a:solidFill>
                  <a:srgbClr val="FFFFFF"/>
                </a:solidFill>
                <a:effectLst>
                  <a:glow rad="127000">
                    <a:srgbClr val="000000"/>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236582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241</a:t>
            </a:r>
          </a:p>
        </p:txBody>
      </p:sp>
      <p:sp>
        <p:nvSpPr>
          <p:cNvPr id="412675" name="Text Box 4"/>
          <p:cNvSpPr txBox="1">
            <a:spLocks noChangeArrowheads="1"/>
          </p:cNvSpPr>
          <p:nvPr/>
        </p:nvSpPr>
        <p:spPr bwMode="auto">
          <a:xfrm>
            <a:off x="202057" y="166687"/>
            <a:ext cx="8739892"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SimSun" charset="0"/>
                <a:cs typeface="SimSun" charset="0"/>
              </a:rPr>
              <a:t>Do you need to read a good book on grace?</a:t>
            </a:r>
            <a:endParaRPr lang="en-US" sz="3200" b="1" dirty="0">
              <a:solidFill>
                <a:srgbClr val="FFFFFF"/>
              </a:solidFill>
              <a:latin typeface="Arial"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59665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Sound Conduct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Against Opposition</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38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10044</TotalTime>
  <Words>4276</Words>
  <Application>Microsoft Macintosh PowerPoint</Application>
  <PresentationFormat>On-screen Show (4:3)</PresentationFormat>
  <Paragraphs>625</Paragraphs>
  <Slides>91</Slides>
  <Notes>52</Notes>
  <HiddenSlides>0</HiddenSlides>
  <MMClips>1</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91</vt:i4>
      </vt:variant>
    </vt:vector>
  </HeadingPairs>
  <TitlesOfParts>
    <vt:vector size="118" baseType="lpstr">
      <vt:lpstr>Arial</vt:lpstr>
      <vt:lpstr>Arial Black</vt:lpstr>
      <vt:lpstr>Arial Narrow</vt:lpstr>
      <vt:lpstr>Calibri</vt:lpstr>
      <vt:lpstr>Calibri Light</vt:lpstr>
      <vt:lpstr>Comic Sans MS</vt:lpstr>
      <vt:lpstr>Engravers MT</vt:lpstr>
      <vt:lpstr>Impact</vt:lpstr>
      <vt:lpstr>Tahoma</vt:lpstr>
      <vt:lpstr>Times New Roman</vt:lpstr>
      <vt:lpstr>Wingdings</vt:lpstr>
      <vt:lpstr>Strategic</vt:lpstr>
      <vt:lpstr>Beam</vt:lpstr>
      <vt:lpstr>2_Default Design</vt:lpstr>
      <vt:lpstr>Office Theme</vt:lpstr>
      <vt:lpstr>Orbit</vt:lpstr>
      <vt:lpstr>1_Blank Presentation</vt:lpstr>
      <vt:lpstr>3_Blank Presentation</vt:lpstr>
      <vt:lpstr>4_Blank Presentation</vt:lpstr>
      <vt:lpstr>49_Blank Presentation</vt:lpstr>
      <vt:lpstr>2_Office Theme</vt:lpstr>
      <vt:lpstr>4_Default Design</vt:lpstr>
      <vt:lpstr>5_Office Theme</vt:lpstr>
      <vt:lpstr>4_Office Theme</vt:lpstr>
      <vt:lpstr>6_Office Theme</vt:lpstr>
      <vt:lpstr>6_Strategic</vt:lpstr>
      <vt:lpstr>51_Blank Presentation</vt:lpstr>
      <vt:lpstr>Be Reputable</vt:lpstr>
      <vt:lpstr>Pastor Jarrid Wilson Harvest Christian Fellowship Riverside, Calif</vt:lpstr>
      <vt:lpstr>Another Pastor…</vt:lpstr>
      <vt:lpstr>Struggles are Real</vt:lpstr>
      <vt:lpstr>Are Christians any better off?</vt:lpstr>
      <vt:lpstr>False Teaching</vt:lpstr>
      <vt:lpstr>False Teaching Today</vt:lpstr>
      <vt:lpstr>Key Word</vt:lpstr>
      <vt:lpstr>Theme</vt:lpstr>
      <vt:lpstr>Be Reputable </vt:lpstr>
      <vt:lpstr>Reputation</vt:lpstr>
      <vt:lpstr>Results of Reputable Conduct</vt:lpstr>
      <vt:lpstr>Key Word / Verse</vt:lpstr>
      <vt:lpstr>Character is who you really are. Reputation is who others think you are.</vt:lpstr>
      <vt:lpstr>How can we be reputable in the midst of so much false teaching today?</vt:lpstr>
      <vt:lpstr>NT Overview (Paul's Letters)</vt:lpstr>
      <vt:lpstr>PowerPoint Presentation</vt:lpstr>
      <vt:lpstr>PowerPoint Presentation</vt:lpstr>
      <vt:lpstr>GRACE</vt:lpstr>
      <vt:lpstr>PowerPoint Presentation</vt:lpstr>
      <vt:lpstr>How can we be reputable in the midst of so much false teaching today?</vt:lpstr>
      <vt:lpstr>Summary Chart</vt:lpstr>
      <vt:lpstr>I. Have godly elders teach truth. </vt:lpstr>
      <vt:lpstr>TITUS</vt:lpstr>
      <vt:lpstr>Slides on  Titus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Elder-Congregation Dynamics</vt:lpstr>
      <vt:lpstr>I. Have godly elders teach truth. </vt:lpstr>
      <vt:lpstr>How can we be reputable in the midst of so much false teaching today?</vt:lpstr>
      <vt:lpstr>Slides on  Titus 2</vt:lpstr>
      <vt:lpstr>II. Act your age.</vt:lpstr>
      <vt:lpstr>TITUS</vt:lpstr>
      <vt:lpstr>PowerPoint Presentation</vt:lpstr>
      <vt:lpstr>PowerPoint Presentation</vt:lpstr>
      <vt:lpstr>PowerPoint Presentation</vt:lpstr>
      <vt:lpstr>PowerPoint Presentation</vt:lpstr>
      <vt:lpstr>PowerPoint Presentation</vt:lpstr>
      <vt:lpstr>"Workers at home" (Titus 2:4-5 NLT)</vt:lpstr>
      <vt:lpstr>"Submit to husband" (Titus 2:4-5 NLT)</vt:lpstr>
      <vt:lpstr>PowerPoint Presentation</vt:lpstr>
      <vt:lpstr>PowerPoint Presentation</vt:lpstr>
      <vt:lpstr>PowerPoint Presentation</vt:lpstr>
      <vt:lpstr>How can we be reputable in the midst of so much false teaching today?</vt:lpstr>
      <vt:lpstr>I. Have godly elders teach truth. </vt:lpstr>
      <vt:lpstr>II. Act your age.</vt:lpstr>
      <vt:lpstr>III. Let grace bring godliness.</vt:lpstr>
      <vt:lpstr>TITUS</vt:lpstr>
      <vt:lpstr>III. Let grace bring godliness.</vt:lpstr>
      <vt:lpstr>PowerPoint Presentation</vt:lpstr>
      <vt:lpstr>PowerPoint Presentation</vt:lpstr>
      <vt:lpstr>PowerPoint Presentation</vt:lpstr>
      <vt:lpstr>PowerPoint Presentation</vt:lpstr>
      <vt:lpstr>PowerPoint Presentation</vt:lpstr>
      <vt:lpstr>PowerPoint Presentation</vt:lpstr>
      <vt:lpstr>Slides on  Titus 3</vt:lpstr>
      <vt:lpstr>III. Let grace bring godliness.</vt:lpstr>
      <vt:lpstr>PowerPoint Presentation</vt:lpstr>
      <vt:lpstr>III. Let grace bring godliness.</vt:lpstr>
      <vt:lpstr>PowerPoint Presentation</vt:lpstr>
      <vt:lpstr>PowerPoint Presentation</vt:lpstr>
      <vt:lpstr>PowerPoint Presentation</vt:lpstr>
      <vt:lpstr>III. Let grace bring godliness.</vt:lpstr>
      <vt:lpstr>PowerPoint Presentation</vt:lpstr>
      <vt:lpstr>PowerPoint Presentation</vt:lpstr>
      <vt:lpstr>III. Let grace bring godliness.</vt:lpstr>
      <vt:lpstr>PowerPoint Presentation</vt:lpstr>
      <vt:lpstr>PowerPoint Presentation</vt:lpstr>
      <vt:lpstr>How can we be reputable in the midst of so much false teaching today?</vt:lpstr>
      <vt:lpstr>I. Have godly elders teach truth. </vt:lpstr>
      <vt:lpstr>II. Act your age.</vt:lpstr>
      <vt:lpstr>III. Let grace bring godliness.</vt:lpstr>
      <vt:lpstr>Main Idea</vt:lpstr>
      <vt:lpstr>The Central Issue in Titus: Does your life look any better than the life of a non-Christian?</vt:lpstr>
      <vt:lpstr>How to live?</vt:lpstr>
      <vt:lpstr>Make sure that you have received the salvation God freely offers you (Titus 2:11 NLT). </vt:lpstr>
      <vt:lpstr>Continue to resist a corrupt lifestyle  (Titus 2:12a NLT). </vt:lpstr>
      <vt:lpstr>PowerPoint Presentation</vt:lpstr>
      <vt:lpstr>Live in a sensible, godly manner   (Titus 2:12b-13 NLT). </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285</cp:revision>
  <dcterms:created xsi:type="dcterms:W3CDTF">2003-04-07T12:18:51Z</dcterms:created>
  <dcterms:modified xsi:type="dcterms:W3CDTF">2022-02-04T18:10:11Z</dcterms:modified>
</cp:coreProperties>
</file>